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3" r:id="rId1"/>
  </p:sldMasterIdLst>
  <p:notesMasterIdLst>
    <p:notesMasterId r:id="rId34"/>
  </p:notesMasterIdLst>
  <p:sldIdLst>
    <p:sldId id="435" r:id="rId2"/>
    <p:sldId id="415" r:id="rId3"/>
    <p:sldId id="410" r:id="rId4"/>
    <p:sldId id="448" r:id="rId5"/>
    <p:sldId id="416" r:id="rId6"/>
    <p:sldId id="412" r:id="rId7"/>
    <p:sldId id="437" r:id="rId8"/>
    <p:sldId id="459" r:id="rId9"/>
    <p:sldId id="440" r:id="rId10"/>
    <p:sldId id="441" r:id="rId11"/>
    <p:sldId id="439" r:id="rId12"/>
    <p:sldId id="442" r:id="rId13"/>
    <p:sldId id="443" r:id="rId14"/>
    <p:sldId id="434" r:id="rId15"/>
    <p:sldId id="444" r:id="rId16"/>
    <p:sldId id="417" r:id="rId17"/>
    <p:sldId id="445" r:id="rId18"/>
    <p:sldId id="453" r:id="rId19"/>
    <p:sldId id="382" r:id="rId20"/>
    <p:sldId id="456" r:id="rId21"/>
    <p:sldId id="293" r:id="rId22"/>
    <p:sldId id="449" r:id="rId23"/>
    <p:sldId id="428" r:id="rId24"/>
    <p:sldId id="452" r:id="rId25"/>
    <p:sldId id="457" r:id="rId26"/>
    <p:sldId id="419" r:id="rId27"/>
    <p:sldId id="450" r:id="rId28"/>
    <p:sldId id="451" r:id="rId29"/>
    <p:sldId id="420" r:id="rId30"/>
    <p:sldId id="458" r:id="rId31"/>
    <p:sldId id="454" r:id="rId32"/>
    <p:sldId id="421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EFEFE"/>
    <a:srgbClr val="FF0066"/>
    <a:srgbClr val="FF3300"/>
    <a:srgbClr val="0033CC"/>
    <a:srgbClr val="CC99FF"/>
    <a:srgbClr val="CCFFFF"/>
    <a:srgbClr val="990033"/>
    <a:srgbClr val="9933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85820" autoAdjust="0"/>
  </p:normalViewPr>
  <p:slideViewPr>
    <p:cSldViewPr>
      <p:cViewPr varScale="1">
        <p:scale>
          <a:sx n="74" d="100"/>
          <a:sy n="74" d="100"/>
        </p:scale>
        <p:origin x="-10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8DC42-FB17-4B93-A710-D53518919985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97DEA-6438-456F-8C36-8D27512EE6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3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97DEA-6438-456F-8C36-8D27512EE62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2726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97DEA-6438-456F-8C36-8D27512EE62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616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97DEA-6438-456F-8C36-8D27512EE62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133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97DEA-6438-456F-8C36-8D27512EE62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3488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97DEA-6438-456F-8C36-8D27512EE62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724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97DEA-6438-456F-8C36-8D27512EE62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07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97DEA-6438-456F-8C36-8D27512EE62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084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97DEA-6438-456F-8C36-8D27512EE62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1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97DEA-6438-456F-8C36-8D27512EE62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32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97DEA-6438-456F-8C36-8D27512EE62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730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97DEA-6438-456F-8C36-8D27512EE62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56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97DEA-6438-456F-8C36-8D27512EE62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57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97DEA-6438-456F-8C36-8D27512EE62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80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B995E1-F36C-461A-9014-69603EB84303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10/12/2021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6FA8F8-94BC-4BF1-87DA-1C683BB016B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75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BFCE11-C4B4-4BFE-8B78-F36357C99F26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10/12/2021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1D34DA-F9B7-4F4A-9C11-F1761C1A11C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222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B0AF45-F7DC-4488-B22F-18FACA1239BF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10/12/2021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96AEFE-B672-43E9-A351-35C6C31DC2B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515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9E849B-1FB3-473A-977B-A5F5AB85495C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10/12/2021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483051-2B5C-426C-91A3-9E5F06E2F4E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24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06E6B6-0824-432D-9481-CC491E744EF2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10/12/2021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18386C-568E-46EE-9B6E-2C457FE3CB2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247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2914CC-9C6B-4EAB-AC91-27DFDCC6D560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10/12/2021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04BFC-E870-4E94-96D8-810C7B80F6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422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19FBBC-A62E-43D5-BDA9-BED4BD4DEE1B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10/12/2021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D58D34-0B0D-40DE-88B2-FE542EF8856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691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9AF37B-A427-4278-8194-26C68D2F9A85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10/12/2021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8B2764-C3DD-4956-95E1-29BCB827A16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983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26183C-97AD-43BC-A846-971B6E9AB2A3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10/12/2021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B6FCB-DA17-43CD-9B0F-DF79B64DE5D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41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C17FD1-3C71-40DA-8CC0-2AF9795414D8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10/12/2021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5C4C0D-ABC0-4ABB-9DC4-3A4B8F86093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075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A9B75B-B022-4720-9FD3-D05A0BEFC3B4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10/12/2021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F4674-66AE-43F3-8C08-72F0EB903D6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413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02CFD3-5FB7-4EFB-B523-C93A770AB240}" type="slidenum">
              <a:rPr lang="en-US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201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51" descr="animated%20rose%20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5" y="5562600"/>
            <a:ext cx="11906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ình ảnh cây tre với poster tuyết | Thư viện stock vector đẹp miễn ph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034" y="0"/>
            <a:ext cx="9296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685801" y="1143000"/>
            <a:ext cx="11049000" cy="7848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500" b="1" dirty="0" err="1">
                <a:ln w="9525">
                  <a:solidFill>
                    <a:srgbClr val="FFFF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5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n w="9525">
                  <a:solidFill>
                    <a:srgbClr val="FFFF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5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n w="9525">
                  <a:solidFill>
                    <a:srgbClr val="FFFF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5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n w="9525">
                  <a:solidFill>
                    <a:srgbClr val="FFFF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5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n w="9525">
                  <a:solidFill>
                    <a:srgbClr val="FFFF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5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n w="9525">
                  <a:solidFill>
                    <a:srgbClr val="FFFF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5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n w="9525">
                  <a:solidFill>
                    <a:srgbClr val="FFFF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5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n w="9525">
                  <a:solidFill>
                    <a:srgbClr val="FFFF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5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233964" y="2497519"/>
            <a:ext cx="8915402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rgbClr val="990033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9525">
                  <a:solidFill>
                    <a:srgbClr val="990033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1" dirty="0">
                <a:ln w="9525">
                  <a:solidFill>
                    <a:srgbClr val="990033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9525">
                  <a:solidFill>
                    <a:srgbClr val="990033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5400" b="1" dirty="0">
                <a:ln w="9525">
                  <a:solidFill>
                    <a:srgbClr val="990033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9525">
                  <a:solidFill>
                    <a:srgbClr val="990033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5400" b="1" dirty="0">
                <a:ln w="9525">
                  <a:solidFill>
                    <a:srgbClr val="990033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5400" b="1" dirty="0">
              <a:ln w="9525">
                <a:solidFill>
                  <a:srgbClr val="990033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9" name="Picture 2051" descr="animated%20rose%20flower">
            <a:extLst>
              <a:ext uri="{FF2B5EF4-FFF2-40B4-BE49-F238E27FC236}">
                <a16:creationId xmlns="" xmlns:a16="http://schemas.microsoft.com/office/drawing/2014/main" id="{A5F9EFB3-12B5-4157-903A-6726FC04F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1" y="4953000"/>
            <a:ext cx="16002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33964" y="4491335"/>
            <a:ext cx="8915402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rgbClr val="990033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TRE VIỆT NAM</a:t>
            </a:r>
            <a:endParaRPr lang="en-US" sz="5400" b="1" dirty="0">
              <a:ln w="9525">
                <a:solidFill>
                  <a:srgbClr val="990033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55287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68E7938-8027-4271-B776-D50A4A01E370}"/>
              </a:ext>
            </a:extLst>
          </p:cNvPr>
          <p:cNvSpPr txBox="1"/>
          <p:nvPr/>
        </p:nvSpPr>
        <p:spPr>
          <a:xfrm>
            <a:off x="176766" y="2259974"/>
            <a:ext cx="4996177" cy="4154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nhiều nắng nỏ trời xanh</a:t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 xanh không đứng khuất mình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bóng râm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Bão bùng thân bọc lấy thân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Tay ôm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tay níu tre gần nhau th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Thương nhau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tre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riêng</a:t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Luỹ thành từ đó mà nên hỡi người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Chẳng may thân gãy cành rơi</a:t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Vẫn nguyên cái gốc truyền đời cho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 rot="5400000">
            <a:off x="5985704" y="3673646"/>
            <a:ext cx="2839640" cy="2381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5568668" y="2255016"/>
            <a:ext cx="169805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5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25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vi-VN" altLang="en-US" sz="225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1"/>
          <p:cNvSpPr txBox="1">
            <a:spLocks noChangeArrowheads="1"/>
          </p:cNvSpPr>
          <p:nvPr/>
        </p:nvSpPr>
        <p:spPr bwMode="auto">
          <a:xfrm>
            <a:off x="7802112" y="2209800"/>
            <a:ext cx="1393031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5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25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vi-VN" altLang="en-US" sz="225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5369089" y="2721000"/>
            <a:ext cx="20972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60363"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khuất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mình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7503992" y="2693598"/>
            <a:ext cx="20972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60363"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thành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384909" y="4800600"/>
            <a:ext cx="13933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198254" y="2961234"/>
            <a:ext cx="152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66308" y="3688672"/>
            <a:ext cx="10305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1" y="2057400"/>
            <a:ext cx="5334000" cy="4191000"/>
          </a:xfrm>
          <a:prstGeom prst="roundRect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8-Point Star 2"/>
          <p:cNvSpPr/>
          <p:nvPr/>
        </p:nvSpPr>
        <p:spPr>
          <a:xfrm>
            <a:off x="49562" y="4640469"/>
            <a:ext cx="314510" cy="609600"/>
          </a:xfrm>
          <a:prstGeom prst="star8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3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5369089" y="3342243"/>
            <a:ext cx="20972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60363"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bùng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02535" y="76200"/>
            <a:ext cx="6477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</a:p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231327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rgb-on-white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1"/>
          <p:cNvSpPr txBox="1">
            <a:spLocks noChangeArrowheads="1"/>
          </p:cNvSpPr>
          <p:nvPr/>
        </p:nvSpPr>
        <p:spPr bwMode="auto">
          <a:xfrm>
            <a:off x="954088" y="22098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6390" name="Picture 2" descr="C:\Users\Asus\Desktop\tr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3"/>
          <a:stretch>
            <a:fillRect/>
          </a:stretch>
        </p:blipFill>
        <p:spPr bwMode="auto">
          <a:xfrm>
            <a:off x="4711409" y="0"/>
            <a:ext cx="447357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5" descr="tha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4"/>
          <a:stretch>
            <a:fillRect/>
          </a:stretch>
        </p:blipFill>
        <p:spPr bwMode="auto">
          <a:xfrm>
            <a:off x="31230" y="0"/>
            <a:ext cx="4572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1288530" y="6096000"/>
            <a:ext cx="2057400" cy="61753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5891760" y="6164483"/>
            <a:ext cx="1714500" cy="61753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2145845" y="786070"/>
            <a:ext cx="4800600" cy="3244334"/>
          </a:xfrm>
          <a:prstGeom prst="cloudCallout">
            <a:avLst/>
          </a:prstGeom>
          <a:solidFill>
            <a:srgbClr val="CCFF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đắp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2706734" y="-196334"/>
            <a:ext cx="4800600" cy="3244334"/>
          </a:xfrm>
          <a:prstGeom prst="cloudCallout">
            <a:avLst>
              <a:gd name="adj1" fmla="val 47551"/>
              <a:gd name="adj2" fmla="val 77285"/>
            </a:avLst>
          </a:prstGeom>
          <a:solidFill>
            <a:srgbClr val="CCFF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31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5" grpId="0" animBg="1"/>
      <p:bldP spid="8206" grpId="0" animBg="1"/>
      <p:bldP spid="11" grpId="0" animBg="1"/>
      <p:bldP spid="11" grpId="1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68E7938-8027-4271-B776-D50A4A01E370}"/>
              </a:ext>
            </a:extLst>
          </p:cNvPr>
          <p:cNvSpPr txBox="1"/>
          <p:nvPr/>
        </p:nvSpPr>
        <p:spPr>
          <a:xfrm>
            <a:off x="58828" y="1004812"/>
            <a:ext cx="5581773" cy="45243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Nòi tre đâu chịu mọc cong</a:t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Chưa lên đã nhọn như chông lạ thường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Lưng trần phơi nắng phơi sương</a:t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manh áo cộc tre nhường cho con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Măng non là búp măng non</a:t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Đã mang dáng thẳng thân tròn của tre</a:t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qua đi, tháng qua đi</a:t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 già măng mọc có gì lạ đâu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sau,</a:t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sau,</a:t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sau...</a:t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Đất xanh tre mãi xanh màu tre xanh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19600" y="143504"/>
            <a:ext cx="13522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4200" y="635912"/>
            <a:ext cx="34668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 rot="5400000">
            <a:off x="5985704" y="3673646"/>
            <a:ext cx="2839640" cy="2381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5568668" y="2255016"/>
            <a:ext cx="169805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5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25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vi-VN" altLang="en-US" sz="225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1"/>
          <p:cNvSpPr txBox="1">
            <a:spLocks noChangeArrowheads="1"/>
          </p:cNvSpPr>
          <p:nvPr/>
        </p:nvSpPr>
        <p:spPr bwMode="auto">
          <a:xfrm>
            <a:off x="7802112" y="2209800"/>
            <a:ext cx="1393031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5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25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vi-VN" altLang="en-US" sz="225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7503992" y="2693598"/>
            <a:ext cx="20972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60363"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chông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5367237" y="3395731"/>
            <a:ext cx="20972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60363"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thẳng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3124200" y="1772480"/>
            <a:ext cx="889179" cy="121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371600" y="2514600"/>
            <a:ext cx="838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58828" y="1066800"/>
            <a:ext cx="5509840" cy="4876800"/>
          </a:xfrm>
          <a:prstGeom prst="roundRect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8-Point Star 2"/>
          <p:cNvSpPr/>
          <p:nvPr/>
        </p:nvSpPr>
        <p:spPr>
          <a:xfrm>
            <a:off x="1033899" y="3858755"/>
            <a:ext cx="314510" cy="609600"/>
          </a:xfrm>
          <a:prstGeom prst="star8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4</a:t>
            </a: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7522174" y="3326043"/>
            <a:ext cx="20972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60363"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cộc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470743" y="3266969"/>
            <a:ext cx="14781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5238318" y="2769340"/>
            <a:ext cx="20972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60363"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búp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măng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non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209800" y="2895600"/>
            <a:ext cx="1828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Curved Down Arrow 6">
            <a:hlinkClick r:id="rId3" action="ppaction://hlinksldjump"/>
          </p:cNvPr>
          <p:cNvSpPr/>
          <p:nvPr/>
        </p:nvSpPr>
        <p:spPr>
          <a:xfrm>
            <a:off x="8144722" y="5094657"/>
            <a:ext cx="707809" cy="36576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urved Down Arrow 20">
            <a:hlinkClick r:id="rId4" action="ppaction://hlinksldjump"/>
          </p:cNvPr>
          <p:cNvSpPr/>
          <p:nvPr/>
        </p:nvSpPr>
        <p:spPr>
          <a:xfrm>
            <a:off x="8144722" y="6324600"/>
            <a:ext cx="707809" cy="30168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755826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5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hững vũ khí thô sơ từng là nỗi khiếp sợ của quân thù | Báo dân si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57200"/>
            <a:ext cx="3090472" cy="438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huthapdo.org.vn/wp-content/uploads/2015/01/ma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321945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15000" y="4960588"/>
            <a:ext cx="20972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60363"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chông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urved Up Arrow 1"/>
          <p:cNvSpPr/>
          <p:nvPr/>
        </p:nvSpPr>
        <p:spPr>
          <a:xfrm>
            <a:off x="3087808" y="5367010"/>
            <a:ext cx="3008192" cy="1109990"/>
          </a:xfrm>
          <a:prstGeom prst="curved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urved Down Arrow 5">
            <a:hlinkClick r:id="rId4" action="ppaction://hlinksldjump"/>
          </p:cNvPr>
          <p:cNvSpPr/>
          <p:nvPr/>
        </p:nvSpPr>
        <p:spPr>
          <a:xfrm>
            <a:off x="7784304" y="5378631"/>
            <a:ext cx="707809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71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5200" y="5715000"/>
            <a:ext cx="1752600" cy="523220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C:\Users\Asus\Desktop\vo ma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93" b="12692"/>
          <a:stretch>
            <a:fillRect/>
          </a:stretch>
        </p:blipFill>
        <p:spPr bwMode="auto">
          <a:xfrm>
            <a:off x="4762500" y="1308837"/>
            <a:ext cx="2743200" cy="389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http://chuthapdo.org.vn/wp-content/uploads/2015/01/ma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80933"/>
            <a:ext cx="3219450" cy="392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3401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68E7938-8027-4271-B776-D50A4A01E370}"/>
              </a:ext>
            </a:extLst>
          </p:cNvPr>
          <p:cNvSpPr txBox="1"/>
          <p:nvPr/>
        </p:nvSpPr>
        <p:spPr>
          <a:xfrm>
            <a:off x="58828" y="1004812"/>
            <a:ext cx="5581773" cy="45243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Nòi tre đâu chịu mọc cong</a:t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Chưa lên đã nhọn như chông lạ thường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Lưng trần phơi nắng phơi sương</a:t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manh áo cộc tre nhường cho con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Măng non là búp măng non</a:t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Đã mang dáng thẳng thân tròn của tre</a:t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qua đi, tháng qua đi</a:t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 già măng mọc có gì lạ đâu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sau,</a:t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sau,</a:t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sau...</a:t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Đất xanh tre mãi xanh màu tre xanh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05000" y="149025"/>
            <a:ext cx="13522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7595" y="635913"/>
            <a:ext cx="34668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 rot="5400000">
            <a:off x="5985704" y="3673646"/>
            <a:ext cx="2839640" cy="2381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5568668" y="2255016"/>
            <a:ext cx="169805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5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25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vi-VN" altLang="en-US" sz="225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1"/>
          <p:cNvSpPr txBox="1">
            <a:spLocks noChangeArrowheads="1"/>
          </p:cNvSpPr>
          <p:nvPr/>
        </p:nvSpPr>
        <p:spPr bwMode="auto">
          <a:xfrm>
            <a:off x="7802112" y="2209800"/>
            <a:ext cx="1393031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5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25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vi-VN" altLang="en-US" sz="225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7503992" y="2693598"/>
            <a:ext cx="20972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60363"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chông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5258487" y="2719824"/>
            <a:ext cx="20972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60363"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thẳng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3200400" y="1773950"/>
            <a:ext cx="838200" cy="121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371600" y="2514600"/>
            <a:ext cx="838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35089" y="76200"/>
            <a:ext cx="5334000" cy="6550086"/>
          </a:xfrm>
          <a:prstGeom prst="roundRect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8-Point Star 2"/>
          <p:cNvSpPr/>
          <p:nvPr/>
        </p:nvSpPr>
        <p:spPr>
          <a:xfrm>
            <a:off x="867984" y="3932162"/>
            <a:ext cx="314510" cy="609600"/>
          </a:xfrm>
          <a:prstGeom prst="star8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4</a:t>
            </a: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7522174" y="3326043"/>
            <a:ext cx="20972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60363"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cộc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470743" y="3266969"/>
            <a:ext cx="14781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5209848" y="3346215"/>
            <a:ext cx="20972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60363"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búp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măng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non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0399" y="5067462"/>
            <a:ext cx="287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66"/>
                </a:solidFill>
              </a:rPr>
              <a:t>/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46218" y="5067462"/>
            <a:ext cx="287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66"/>
                </a:solidFill>
              </a:rPr>
              <a:t>/</a:t>
            </a:r>
          </a:p>
        </p:txBody>
      </p:sp>
      <p:sp>
        <p:nvSpPr>
          <p:cNvPr id="22" name="TextBox 10"/>
          <p:cNvSpPr txBox="1">
            <a:spLocks noChangeArrowheads="1"/>
          </p:cNvSpPr>
          <p:nvPr/>
        </p:nvSpPr>
        <p:spPr bwMode="auto">
          <a:xfrm>
            <a:off x="5664340" y="4408610"/>
            <a:ext cx="169805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5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25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vi-VN" altLang="en-US" sz="225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456407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97" y="0"/>
            <a:ext cx="9144000" cy="68580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771675" y="535010"/>
            <a:ext cx="7536256" cy="533400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en-US" sz="2800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nỏ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níu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3986043" y="1029505"/>
            <a:ext cx="76200" cy="30480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514600" y="1600200"/>
            <a:ext cx="76200" cy="30480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012905" y="2057400"/>
            <a:ext cx="76200" cy="30480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335887" y="2551895"/>
            <a:ext cx="76200" cy="30480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259687" y="3078051"/>
            <a:ext cx="76200" cy="30480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497035" y="3554032"/>
            <a:ext cx="76200" cy="30480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419600" y="4572000"/>
            <a:ext cx="76200" cy="30480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413005" y="4038600"/>
            <a:ext cx="76200" cy="30480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9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doors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89804" y="536774"/>
            <a:ext cx="4590422" cy="60198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Thương nhau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tre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riêng</a:t>
            </a:r>
            <a:b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Luỹ thành từ đó mà nên hỡi người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Chẳng may thân gãy cành rơi</a:t>
            </a:r>
            <a:b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Vẫn nguyên cái gốc truyền đời cho măng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Nòi tre đâu chịu mọc cong</a:t>
            </a:r>
            <a:b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Chưa lên đã nhọn như chông lạ thường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Lưng trần phơi nắng phơi sương</a:t>
            </a:r>
            <a:b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manh áo cộc tre nhường cho con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Măng non là búp măng non</a:t>
            </a:r>
            <a:b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Đã mang dáng thẳng thân tròn của tre</a:t>
            </a:r>
            <a:b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qua đi, tháng qua đi</a:t>
            </a:r>
            <a:b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 già măng mọc có gì lạ đâu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sau,</a:t>
            </a:r>
            <a:b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sau,</a:t>
            </a:r>
            <a:b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sau...</a:t>
            </a:r>
            <a:b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Đất xanh tre mãi xanh màu tre xanh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1" y="0"/>
            <a:ext cx="2743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" y="0"/>
            <a:ext cx="4553579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 xanh</a:t>
            </a:r>
            <a:b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Xanh tự bao giờ?</a:t>
            </a:r>
            <a:b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Chuyện ngày xưa... đã có bờ tre xanh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Thân gầy guộc, lá mong manh</a:t>
            </a:r>
            <a:b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Mà sao nên luỹ nên thành tre ơi?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đâu tre cũng xanh tươi</a:t>
            </a:r>
            <a:b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dù đất sỏi đất vôi bạc màu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gì đâu, có gì đâu</a:t>
            </a:r>
            <a:b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Mỡ màu ít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chắt dồn lâu hoá nhiều</a:t>
            </a:r>
            <a:b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Rễ siêng không ngại đất nghèo</a:t>
            </a:r>
            <a:b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 bao nhiêu rễ bấy nhiêu cần cù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Vươn mình trong gió tre đu</a:t>
            </a:r>
            <a:b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Cây kham khổ vẫn hát ru lá cành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nhiều nắng nỏ trời xanh</a:t>
            </a:r>
            <a:b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 xanh không đứng khuất mình bóng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râm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Bão bùng thân bọc lấy thân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Tay ôm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tay níu tre gần nhau th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553578" y="355829"/>
            <a:ext cx="0" cy="638169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6161292" y="20944"/>
            <a:ext cx="2286000" cy="6858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CẢ  BÀI</a:t>
            </a:r>
          </a:p>
        </p:txBody>
      </p:sp>
    </p:spTree>
    <p:extLst>
      <p:ext uri="{BB962C8B-B14F-4D97-AF65-F5344CB8AC3E}">
        <p14:creationId xmlns:p14="http://schemas.microsoft.com/office/powerpoint/2010/main" val="149455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doors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ình ảnh cây tre với poster tuyết | Thư viện stock vector đẹp miễn ph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6" y="0"/>
            <a:ext cx="9108743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1143000" y="3314700"/>
            <a:ext cx="6629400" cy="88479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buFont typeface="Arial" charset="0"/>
              <a:buNone/>
              <a:defRPr/>
            </a:pPr>
            <a:r>
              <a:rPr lang="en-US" sz="4400" b="1" dirty="0">
                <a:solidFill>
                  <a:srgbClr val="FF3399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2. </a:t>
            </a:r>
            <a:r>
              <a:rPr 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Tìm</a:t>
            </a:r>
            <a:r>
              <a:rPr lang="en-US" sz="4400" b="1" dirty="0">
                <a:solidFill>
                  <a:srgbClr val="FF3399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hiểu</a:t>
            </a:r>
            <a:r>
              <a:rPr lang="en-US" sz="4400" b="1" dirty="0">
                <a:solidFill>
                  <a:srgbClr val="FF3399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bài</a:t>
            </a:r>
            <a:endParaRPr lang="en-US" sz="4400" b="1" dirty="0">
              <a:solidFill>
                <a:srgbClr val="FF3399"/>
              </a:solidFill>
              <a:latin typeface="Times New Roman" panose="02020603050405020304" pitchFamily="18" charset="0"/>
              <a:ea typeface="HP001 5Ha" pitchFamily="34" charset="-127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2535" y="76200"/>
            <a:ext cx="6477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</a:p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987608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7" y="0"/>
            <a:ext cx="9164877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71600" y="1066800"/>
            <a:ext cx="6858000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2500461"/>
            <a:ext cx="6781800" cy="1938992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b="1" dirty="0">
              <a:solidFill>
                <a:srgbClr val="4D4D4D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49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76200"/>
            <a:ext cx="8991600" cy="6858000"/>
          </a:xfrm>
          <a:prstGeom prst="rect">
            <a:avLst/>
          </a:prstGeom>
        </p:spPr>
      </p:pic>
      <p:pic>
        <p:nvPicPr>
          <p:cNvPr id="8" name="Picture 2051" descr="animated%20rose%20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5" y="5562600"/>
            <a:ext cx="11906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2399" y="139005"/>
            <a:ext cx="3992637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srgbClr val="990033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Khởi</a:t>
            </a:r>
            <a:r>
              <a:rPr lang="en-US" sz="5400" b="1" dirty="0">
                <a:ln w="9525">
                  <a:solidFill>
                    <a:srgbClr val="990033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srgbClr val="990033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động</a:t>
            </a:r>
            <a:endParaRPr lang="en-US" sz="5400" b="1" dirty="0">
              <a:ln w="9525">
                <a:solidFill>
                  <a:srgbClr val="990033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33400" y="1085526"/>
            <a:ext cx="8382000" cy="2862322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defRPr/>
            </a:pPr>
            <a:r>
              <a:rPr lang="en-US" sz="4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4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4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4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4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4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Hiến</a:t>
            </a:r>
            <a:r>
              <a:rPr lang="en-US" sz="4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3651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6A26F21-5E92-40AD-9C48-B8D05B898CFB}"/>
              </a:ext>
            </a:extLst>
          </p:cNvPr>
          <p:cNvSpPr/>
          <p:nvPr/>
        </p:nvSpPr>
        <p:spPr>
          <a:xfrm>
            <a:off x="1104900" y="304800"/>
            <a:ext cx="68580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720563E-7B7E-40C9-B684-BE6D77ACAA4D}"/>
              </a:ext>
            </a:extLst>
          </p:cNvPr>
          <p:cNvSpPr txBox="1"/>
          <p:nvPr/>
        </p:nvSpPr>
        <p:spPr>
          <a:xfrm>
            <a:off x="1104900" y="1295400"/>
            <a:ext cx="6781800" cy="123110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  <a:endParaRPr lang="en-US" b="1" dirty="0">
              <a:solidFill>
                <a:srgbClr val="4D4D4D"/>
              </a:solidFill>
            </a:endParaRP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4FAD48E-F911-4A68-8989-1CE23524447E}"/>
              </a:ext>
            </a:extLst>
          </p:cNvPr>
          <p:cNvSpPr/>
          <p:nvPr/>
        </p:nvSpPr>
        <p:spPr>
          <a:xfrm>
            <a:off x="1143000" y="2993886"/>
            <a:ext cx="71628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8036BC8-6CAF-40B0-9B6D-43CDA74A162D}"/>
              </a:ext>
            </a:extLst>
          </p:cNvPr>
          <p:cNvSpPr txBox="1"/>
          <p:nvPr/>
        </p:nvSpPr>
        <p:spPr>
          <a:xfrm>
            <a:off x="1094960" y="3959949"/>
            <a:ext cx="6867939" cy="800219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râm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rgbClr val="4D4D4D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7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100+ hình nền powerpoint đơn giản màu trắng - hinhanhsieudep.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26"/>
            <a:ext cx="9144000" cy="683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5">
            <a:extLst>
              <a:ext uri="{FF2B5EF4-FFF2-40B4-BE49-F238E27FC236}">
                <a16:creationId xmlns="" xmlns:a16="http://schemas.microsoft.com/office/drawing/2014/main" id="{5415B153-8D6B-4199-B068-079A81B90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4119" y="-67555"/>
            <a:ext cx="3882571" cy="2951619"/>
          </a:xfrm>
          <a:prstGeom prst="cloudCallout">
            <a:avLst>
              <a:gd name="adj1" fmla="val -58028"/>
              <a:gd name="adj2" fmla="val 13821"/>
            </a:avLst>
          </a:prstGeom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400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</a:t>
            </a:r>
            <a:r>
              <a:rPr 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?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53161"/>
            <a:ext cx="5562600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Thân gầy guộc, lá mong manh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Mà sao nên luỹ nên thành tre ơi?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đâu tre cũng xanh tươi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dù đất sỏi đất vôi bạc 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gì đâu, có gì đâu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Mỡ màu 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chắt dồn lâu hoá nhiều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Rễ siêng không ngại đất nghèo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 bao nhiêu rễ bấy nhiêu cần cù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Vươn mình trong gió tre đu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Cây kham khổ vẫn hát ru lá cành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nhiều nắng nỏ trời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xanh không đứng khuất mình bóng râm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Bão bùng thân bọc lấy thân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Tay ôm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tay níu tre gần nhau th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Thương 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riêng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Luỹ thành từ đó mà nên hỡi 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2400" dirty="0"/>
          </a:p>
        </p:txBody>
      </p:sp>
      <p:sp>
        <p:nvSpPr>
          <p:cNvPr id="13" name="Rounded Rectangle 12"/>
          <p:cNvSpPr/>
          <p:nvPr/>
        </p:nvSpPr>
        <p:spPr>
          <a:xfrm>
            <a:off x="609600" y="1143000"/>
            <a:ext cx="4142704" cy="827468"/>
          </a:xfrm>
          <a:prstGeom prst="roundRect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57199" y="2646573"/>
            <a:ext cx="4512325" cy="827468"/>
          </a:xfrm>
          <a:prstGeom prst="roundRect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395099" y="2903499"/>
            <a:ext cx="3541281" cy="230832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cằn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siêng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6855057" y="5211823"/>
            <a:ext cx="310683" cy="3912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orizontal Scroll 3"/>
          <p:cNvSpPr/>
          <p:nvPr/>
        </p:nvSpPr>
        <p:spPr>
          <a:xfrm>
            <a:off x="4969525" y="5633093"/>
            <a:ext cx="4174475" cy="1017058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siêng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23005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 animBg="1"/>
      <p:bldP spid="20" grpId="0" animBg="1"/>
      <p:bldP spid="21" grpId="0" animBg="1"/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100+ hình nền powerpoint đơn giản màu trắng - hinhanhsieudep.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977" y="21771"/>
            <a:ext cx="9144000" cy="683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5">
            <a:extLst>
              <a:ext uri="{FF2B5EF4-FFF2-40B4-BE49-F238E27FC236}">
                <a16:creationId xmlns="" xmlns:a16="http://schemas.microsoft.com/office/drawing/2014/main" id="{5415B153-8D6B-4199-B068-079A81B90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5970" y="238690"/>
            <a:ext cx="3975460" cy="2951619"/>
          </a:xfrm>
          <a:prstGeom prst="cloudCallout">
            <a:avLst>
              <a:gd name="adj1" fmla="val -58028"/>
              <a:gd name="adj2" fmla="val 13821"/>
            </a:avLst>
          </a:prstGeom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400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US" sz="2400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?</a:t>
            </a:r>
          </a:p>
        </p:txBody>
      </p:sp>
      <p:sp>
        <p:nvSpPr>
          <p:cNvPr id="2" name="Rectangle 1"/>
          <p:cNvSpPr/>
          <p:nvPr/>
        </p:nvSpPr>
        <p:spPr>
          <a:xfrm>
            <a:off x="214164" y="-11238"/>
            <a:ext cx="55770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nhiều nắng nỏ trời xanh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 xanh không đứng khuất mình bóng râm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Bão bùng thân bọc lấy thân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Tay ôm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tay níu tre gần nhau th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Thương 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riê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Luỹ thành từ đó mà nên hỡi 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Nòi tre đâu chịu mọc cong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Chưa lên đã nhọn như chông lạ 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Lưng trần phơi nắng phơi sương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manh áo cộc tre nhường cho con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214164" y="3357499"/>
            <a:ext cx="4648200" cy="879902"/>
          </a:xfrm>
          <a:prstGeom prst="roundRect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963058" y="3585941"/>
            <a:ext cx="3941020" cy="156966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Tre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77430" y="1143000"/>
            <a:ext cx="4648200" cy="1143000"/>
          </a:xfrm>
          <a:prstGeom prst="roundRect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6773639" y="5251741"/>
            <a:ext cx="310683" cy="3912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orizontal Scroll 9"/>
          <p:cNvSpPr/>
          <p:nvPr/>
        </p:nvSpPr>
        <p:spPr>
          <a:xfrm>
            <a:off x="4343400" y="5434557"/>
            <a:ext cx="4512087" cy="1532099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720781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  <p:bldP spid="11" grpId="0" animBg="1"/>
      <p:bldP spid="7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100+ hình nền powerpoint đơn giản màu trắng - hinhanhsieudep.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018"/>
            <a:ext cx="9144000" cy="683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5">
            <a:extLst>
              <a:ext uri="{FF2B5EF4-FFF2-40B4-BE49-F238E27FC236}">
                <a16:creationId xmlns="" xmlns:a16="http://schemas.microsoft.com/office/drawing/2014/main" id="{5415B153-8D6B-4199-B068-079A81B90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399" y="26543"/>
            <a:ext cx="3541281" cy="3513832"/>
          </a:xfrm>
          <a:prstGeom prst="cloudCallout">
            <a:avLst>
              <a:gd name="adj1" fmla="val -58028"/>
              <a:gd name="adj2" fmla="val 13821"/>
            </a:avLst>
          </a:prstGeom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400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5768" y="348245"/>
            <a:ext cx="5172032" cy="794755"/>
          </a:xfrm>
          <a:prstGeom prst="roundRect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86400" y="3501224"/>
            <a:ext cx="2921087" cy="1938992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nòi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4408" y="348245"/>
            <a:ext cx="547039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Nòi tre đâu chịu mọc cong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Chưa lên đã nhọn như chông lạ 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Lưng trần phơi nắng phơi sương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manh áo cộc tre nhường cho con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Măng non là búp măng non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Đã mang dáng thẳng thân tròn của tre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qua đi, tháng qua đi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 già măng mọc có gì lạ đâu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sau,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sau,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sau...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Đất xanh tre mãi xanh màu tre xanh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1867" y="1929947"/>
            <a:ext cx="5155933" cy="718555"/>
          </a:xfrm>
          <a:prstGeom prst="roundRect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6773639" y="5251741"/>
            <a:ext cx="310683" cy="3912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orizontal Scroll 9"/>
          <p:cNvSpPr/>
          <p:nvPr/>
        </p:nvSpPr>
        <p:spPr>
          <a:xfrm>
            <a:off x="4114800" y="5434558"/>
            <a:ext cx="4740687" cy="1393654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077379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  <p:bldP spid="11" grpId="0" animBg="1"/>
      <p:bldP spid="12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ảm nhận của em về cây tre thân thuộc đáng yêu được Thép Mới nói đến trong  bài tuỳ bút “Cây tre Việt Nam” – Bí Mật Wi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1249" y="1988701"/>
            <a:ext cx="7158251" cy="107721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non?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3783422"/>
            <a:ext cx="7848600" cy="18158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Nòi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endParaRPr lang="en-US" sz="2800" b="1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chông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lang="en-US" sz="2800" b="1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800" b="1" i="1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2800" b="1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800" b="1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800" b="1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khoắn</a:t>
            </a:r>
            <a:r>
              <a:rPr lang="en-US" sz="2800" b="1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800" b="1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1249" y="4141211"/>
            <a:ext cx="7848600" cy="1384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manh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cộc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pPr algn="ctr"/>
            <a:r>
              <a:rPr lang="en-US" sz="28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 </a:t>
            </a:r>
            <a:r>
              <a:rPr lang="en-US" sz="2800" b="1" i="1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800" b="1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2800" b="1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b="1" i="1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b="1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2800" b="1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b="1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b="1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800" b="1" i="1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800" b="1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r>
              <a:rPr lang="en-US" sz="28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211825" y="3925767"/>
            <a:ext cx="7848600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bùng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2800" b="1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níu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i="1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b="1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i="1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đùm</a:t>
            </a:r>
            <a:r>
              <a:rPr lang="en-US" sz="2800" b="1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sz="2800" b="1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sz="2800" b="1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7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ảm nhận của em về cây tre thân thuộc đáng yêu được Thép Mới nói đến trong  bài tuỳ bút “Cây tre Việt Nam” – Bí Mật Wiki">
            <a:extLst>
              <a:ext uri="{FF2B5EF4-FFF2-40B4-BE49-F238E27FC236}">
                <a16:creationId xmlns="" xmlns:a16="http://schemas.microsoft.com/office/drawing/2014/main" id="{9BF8648A-9FCB-4269-94EA-7EE425AD8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836E20E-005F-4CA3-AA49-CD64A0EE7BA6}"/>
              </a:ext>
            </a:extLst>
          </p:cNvPr>
          <p:cNvSpPr/>
          <p:nvPr/>
        </p:nvSpPr>
        <p:spPr>
          <a:xfrm>
            <a:off x="152400" y="304800"/>
            <a:ext cx="8839200" cy="107721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ca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39668EE-3B72-47B9-A0BB-FDFE1DF9593E}"/>
              </a:ext>
            </a:extLst>
          </p:cNvPr>
          <p:cNvSpPr/>
          <p:nvPr/>
        </p:nvSpPr>
        <p:spPr>
          <a:xfrm>
            <a:off x="0" y="1657001"/>
            <a:ext cx="9150626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  <a:endParaRPr lang="en-US" sz="2800" b="1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FEA0644-D5A2-47AE-AD07-0AC09BC7EB5B}"/>
              </a:ext>
            </a:extLst>
          </p:cNvPr>
          <p:cNvSpPr/>
          <p:nvPr/>
        </p:nvSpPr>
        <p:spPr>
          <a:xfrm>
            <a:off x="152400" y="2966855"/>
            <a:ext cx="8839200" cy="5847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21D19DE-C53E-4B68-893E-0E12332FE459}"/>
              </a:ext>
            </a:extLst>
          </p:cNvPr>
          <p:cNvSpPr/>
          <p:nvPr/>
        </p:nvSpPr>
        <p:spPr>
          <a:xfrm>
            <a:off x="1752600" y="3949724"/>
            <a:ext cx="525117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34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rved Right Arrow 3"/>
          <p:cNvSpPr/>
          <p:nvPr/>
        </p:nvSpPr>
        <p:spPr>
          <a:xfrm>
            <a:off x="76200" y="1847850"/>
            <a:ext cx="1219200" cy="1981200"/>
          </a:xfrm>
          <a:prstGeom prst="curv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50" name="Picture 2" descr="Hình ảnh nền Tre, Tre vector nền và tập tin tải về miễn phí | pngtree  PSDCom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6" y="1"/>
            <a:ext cx="89924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76200" y="3657600"/>
            <a:ext cx="8077200" cy="3352801"/>
          </a:xfrm>
          <a:prstGeom prst="horizontalScroll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Nam: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1012065" y="323850"/>
            <a:ext cx="6629400" cy="1962150"/>
          </a:xfrm>
          <a:prstGeom prst="cloud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743200" y="2622998"/>
            <a:ext cx="2438400" cy="838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NỘI DUNG</a:t>
            </a:r>
          </a:p>
        </p:txBody>
      </p:sp>
    </p:spTree>
    <p:extLst>
      <p:ext uri="{BB962C8B-B14F-4D97-AF65-F5344CB8AC3E}">
        <p14:creationId xmlns:p14="http://schemas.microsoft.com/office/powerpoint/2010/main" val="150930647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6" grpId="1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85800"/>
            <a:ext cx="2819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8" descr="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86200"/>
            <a:ext cx="3048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11" descr="ca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32004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11" descr="C:\Users\Asus\Desktop\chieu tr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0" t="18825" r="8649"/>
          <a:stretch>
            <a:fillRect/>
          </a:stretch>
        </p:blipFill>
        <p:spPr bwMode="auto">
          <a:xfrm>
            <a:off x="3276600" y="685800"/>
            <a:ext cx="3124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12" descr="C:\Users\Asus\Desktop\coc ttr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3276600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13" descr="C:\Users\Asus\Desktop\Do mỹ gh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2" r="4880"/>
          <a:stretch>
            <a:fillRect/>
          </a:stretch>
        </p:blipFill>
        <p:spPr bwMode="auto">
          <a:xfrm>
            <a:off x="6248400" y="3886200"/>
            <a:ext cx="2895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TextBox 2"/>
          <p:cNvSpPr txBox="1">
            <a:spLocks noChangeArrowheads="1"/>
          </p:cNvSpPr>
          <p:nvPr/>
        </p:nvSpPr>
        <p:spPr bwMode="auto">
          <a:xfrm>
            <a:off x="1409700" y="247650"/>
            <a:ext cx="662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CÔNG DỤNG CỦA CÂY TRE</a:t>
            </a:r>
          </a:p>
        </p:txBody>
      </p:sp>
    </p:spTree>
    <p:extLst>
      <p:ext uri="{BB962C8B-B14F-4D97-AF65-F5344CB8AC3E}">
        <p14:creationId xmlns:p14="http://schemas.microsoft.com/office/powerpoint/2010/main" val="327509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88" y="141288"/>
            <a:ext cx="619125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41148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352800"/>
            <a:ext cx="5029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562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ình ảnh Cây Tre Xanh Hình Chữ Nhật Khung Tre, Cây Tre, Tre, Lá Tre miễn  phí tải tập tin PNG PSDComment và 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1371600"/>
            <a:ext cx="9906000" cy="95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38200" y="3945812"/>
            <a:ext cx="6681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bẻ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24152" y="2362200"/>
            <a:ext cx="65517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nhủ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076331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7" name="Rounded Rectangle 4"/>
          <p:cNvSpPr>
            <a:spLocks noChangeArrowheads="1"/>
          </p:cNvSpPr>
          <p:nvPr/>
        </p:nvSpPr>
        <p:spPr bwMode="auto">
          <a:xfrm>
            <a:off x="3266116" y="473897"/>
            <a:ext cx="3048000" cy="65233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sz="2800" b="1" u="sng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800" b="1" u="sng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29522" y="-15446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67155"/>
            <a:ext cx="8686800" cy="4838445"/>
          </a:xfrm>
          <a:prstGeom prst="rect">
            <a:avLst/>
          </a:prstGeom>
        </p:spPr>
      </p:pic>
      <p:sp>
        <p:nvSpPr>
          <p:cNvPr id="6" name="Rounded Rectangle 4"/>
          <p:cNvSpPr>
            <a:spLocks noChangeArrowheads="1"/>
          </p:cNvSpPr>
          <p:nvPr/>
        </p:nvSpPr>
        <p:spPr bwMode="auto">
          <a:xfrm>
            <a:off x="3344022" y="981671"/>
            <a:ext cx="3048000" cy="65233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748A45B-AAE5-4392-8871-5B87BCE933B8}"/>
              </a:ext>
            </a:extLst>
          </p:cNvPr>
          <p:cNvSpPr txBox="1"/>
          <p:nvPr/>
        </p:nvSpPr>
        <p:spPr>
          <a:xfrm>
            <a:off x="6400800" y="1296906"/>
            <a:ext cx="20739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en-US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525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 action="ppaction://hlinksldjump"/>
            <a:extLst>
              <a:ext uri="{FF2B5EF4-FFF2-40B4-BE49-F238E27FC236}">
                <a16:creationId xmlns="" xmlns:a16="http://schemas.microsoft.com/office/drawing/2014/main" id="{DA25CFB1-B45A-43A8-B3A6-8D6B23B8F922}"/>
              </a:ext>
            </a:extLst>
          </p:cNvPr>
          <p:cNvSpPr txBox="1"/>
          <p:nvPr/>
        </p:nvSpPr>
        <p:spPr>
          <a:xfrm>
            <a:off x="139521" y="2743200"/>
            <a:ext cx="8534400" cy="3933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buFont typeface="Arial" charset="0"/>
              <a:buNone/>
              <a:defRPr/>
            </a:pP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Nội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dung </a:t>
            </a:r>
          </a:p>
          <a:p>
            <a:pPr algn="just">
              <a:lnSpc>
                <a:spcPct val="130000"/>
              </a:lnSpc>
              <a:buFont typeface="Arial" charset="0"/>
              <a:buNone/>
              <a:defRPr/>
            </a:pP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	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Cây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tre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tượng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trưng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 Nam. Qua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tượng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tre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giả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 ca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ngợi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phẩm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đẹp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 Nam: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giàu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thương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ngay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thẳng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chính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trực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6600"/>
              </a:solidFill>
              <a:latin typeface="Times New Roman" panose="02020603050405020304" pitchFamily="18" charset="0"/>
              <a:ea typeface="HP001 5Ha" pitchFamily="34" charset="-127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2535" y="76200"/>
            <a:ext cx="6477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</a:p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8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ình ảnh cây tre với poster tuyết | Thư viện stock vector đẹp miễn ph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8743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498143" y="3314700"/>
            <a:ext cx="8610600" cy="1852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buFont typeface="Arial" charset="0"/>
              <a:buNone/>
              <a:defRPr/>
            </a:pPr>
            <a:r>
              <a:rPr lang="en-US" sz="4400" b="1" dirty="0">
                <a:solidFill>
                  <a:srgbClr val="FF3399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3. </a:t>
            </a:r>
            <a:r>
              <a:rPr 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Luyện</a:t>
            </a:r>
            <a:r>
              <a:rPr lang="en-US" sz="4400" b="1" dirty="0">
                <a:solidFill>
                  <a:srgbClr val="FF3399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3399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đọc</a:t>
            </a:r>
            <a:r>
              <a:rPr lang="en-US" sz="4400" b="1" dirty="0" smtClean="0">
                <a:solidFill>
                  <a:srgbClr val="FF3399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3399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học</a:t>
            </a:r>
            <a:r>
              <a:rPr lang="en-US" sz="4400" b="1" dirty="0" smtClean="0">
                <a:solidFill>
                  <a:srgbClr val="FF3399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3399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thuộc</a:t>
            </a:r>
            <a:r>
              <a:rPr lang="en-US" sz="4400" b="1" dirty="0" smtClean="0">
                <a:solidFill>
                  <a:srgbClr val="FF3399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3399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lòng</a:t>
            </a:r>
            <a:endParaRPr lang="en-US" sz="4400" b="1" dirty="0" smtClean="0">
              <a:solidFill>
                <a:srgbClr val="FF3399"/>
              </a:solidFill>
              <a:latin typeface="Times New Roman" panose="02020603050405020304" pitchFamily="18" charset="0"/>
              <a:ea typeface="HP001 5Ha" pitchFamily="34" charset="-127"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  <a:buFont typeface="Arial" charset="0"/>
              <a:buNone/>
              <a:defRPr/>
            </a:pPr>
            <a:r>
              <a:rPr lang="en-US" sz="4400" b="1" dirty="0" smtClean="0"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HS </a:t>
            </a:r>
            <a:r>
              <a:rPr lang="en-US" sz="4400" b="1" dirty="0" err="1" smtClean="0"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tự</a:t>
            </a:r>
            <a:r>
              <a:rPr lang="en-US" sz="4400" b="1" dirty="0" smtClean="0"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học</a:t>
            </a:r>
            <a:r>
              <a:rPr lang="en-US" sz="4400" b="1" dirty="0" smtClean="0"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thuộc</a:t>
            </a:r>
            <a:r>
              <a:rPr lang="en-US" sz="4400" b="1" dirty="0" smtClean="0"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lòng</a:t>
            </a:r>
            <a:r>
              <a:rPr lang="en-US" sz="4400" b="1" dirty="0" smtClean="0"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 ở </a:t>
            </a:r>
            <a:r>
              <a:rPr lang="en-US" sz="4400" b="1" dirty="0" err="1" smtClean="0"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nhà</a:t>
            </a:r>
            <a:r>
              <a:rPr lang="en-US" sz="4400" b="1" dirty="0" smtClean="0"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.</a:t>
            </a:r>
            <a:endParaRPr lang="en-US" sz="4400" b="1" dirty="0">
              <a:latin typeface="Times New Roman" panose="02020603050405020304" pitchFamily="18" charset="0"/>
              <a:ea typeface="HP001 5Ha" pitchFamily="34" charset="-127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5871" y="457200"/>
            <a:ext cx="6477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</a:p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233001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6858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43328" y="3796784"/>
            <a:ext cx="7496086" cy="17526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</a:t>
            </a:r>
          </a:p>
          <a:p>
            <a:pPr algn="ctr"/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 NGOAN, </a:t>
            </a:r>
          </a:p>
          <a:p>
            <a:pPr algn="ctr"/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 GIỎI</a:t>
            </a:r>
          </a:p>
        </p:txBody>
      </p:sp>
      <p:pic>
        <p:nvPicPr>
          <p:cNvPr id="7" name="Picture 6" descr="star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0638"/>
            <a:ext cx="1676400" cy="175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star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0638"/>
            <a:ext cx="1676400" cy="175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740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as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ình ảnh cây tre với poster tuyết | Thư viện stock vector đẹp miễn ph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6" y="0"/>
            <a:ext cx="9108743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914400" y="3317142"/>
            <a:ext cx="6629400" cy="8127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buFont typeface="Arial" charset="0"/>
              <a:buNone/>
              <a:defRPr/>
            </a:pPr>
            <a:r>
              <a:rPr lang="en-US" sz="4000" b="1" dirty="0">
                <a:solidFill>
                  <a:srgbClr val="FF3399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Luyện</a:t>
            </a:r>
            <a:r>
              <a:rPr lang="en-US" sz="4000" b="1" dirty="0">
                <a:solidFill>
                  <a:srgbClr val="FF3399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đọc</a:t>
            </a:r>
            <a:endParaRPr lang="en-US" sz="4000" b="1" dirty="0">
              <a:solidFill>
                <a:srgbClr val="FF3399"/>
              </a:solidFill>
              <a:latin typeface="Times New Roman" panose="02020603050405020304" pitchFamily="18" charset="0"/>
              <a:ea typeface="HP001 5Ha" pitchFamily="34" charset="-127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233285"/>
            <a:ext cx="6477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</a:p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407754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89804" y="536774"/>
            <a:ext cx="4590422" cy="60198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Thương nhau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tre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riêng</a:t>
            </a:r>
            <a:b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Luỹ thành từ đó mà nên hỡi người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Chẳng may thân gãy cành rơi</a:t>
            </a:r>
            <a:b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Vẫn nguyên cái gốc truyền đời cho măng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Nòi tre đâu chịu mọc cong</a:t>
            </a:r>
            <a:b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Chưa lên đã nhọn như chông lạ thường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Lưng trần phơi nắng phơi sương</a:t>
            </a:r>
            <a:b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manh áo cộc tre nhường cho con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Măng non là búp măng non</a:t>
            </a:r>
            <a:b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Đã mang dáng thẳng thân tròn của tre</a:t>
            </a:r>
            <a:b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qua đi, tháng qua đi</a:t>
            </a:r>
            <a:b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 già măng mọc có gì lạ đâu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sau,</a:t>
            </a:r>
            <a:b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sau,</a:t>
            </a:r>
            <a:b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sau...</a:t>
            </a:r>
            <a:b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Đất xanh tre mãi xanh màu tre xanh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12879"/>
            <a:ext cx="2743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685" y="409491"/>
            <a:ext cx="455357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 xanh</a:t>
            </a:r>
            <a:b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Xanh tự bao giờ?</a:t>
            </a:r>
            <a:b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Chuyện ngày xưa... đã có bờ tre xanh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Thân gầy guộc, lá mong manh</a:t>
            </a:r>
            <a:b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Mà sao nên luỹ nên thành tre ơi?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đâu tre cũng xanh tươi</a:t>
            </a:r>
            <a:b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dù đất sỏi đất vôi bạc màu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gì đâu, có gì đâu</a:t>
            </a:r>
            <a:b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Mỡ màu ít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chắt dồn lâu hoá nhiều</a:t>
            </a:r>
            <a:b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Rễ siêng không ngại đất nghèo</a:t>
            </a:r>
            <a:b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 bao nhiêu rễ bấy nhiêu cần cù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Vươn mình trong gió tre đu</a:t>
            </a:r>
            <a:b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Cây kham khổ vẫn hát ru lá cành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nhiều nắng nỏ trời xanh</a:t>
            </a:r>
            <a:b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 xanh không đứng khuất mình bóng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râm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Bão bùng thân bọc lấy thân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Tay ôm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tay níu tre gần nhau th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553578" y="355829"/>
            <a:ext cx="0" cy="638169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409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doors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ình ảnh cây tre với poster tuyết | Thư viện stock vector đẹp miễn ph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2" y="0"/>
            <a:ext cx="9075737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loud Callout 6"/>
          <p:cNvSpPr/>
          <p:nvPr/>
        </p:nvSpPr>
        <p:spPr>
          <a:xfrm>
            <a:off x="-16099" y="2778383"/>
            <a:ext cx="4800600" cy="1910834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4191000" y="3886200"/>
            <a:ext cx="4724400" cy="2508766"/>
          </a:xfrm>
          <a:prstGeom prst="cloudCallout">
            <a:avLst>
              <a:gd name="adj1" fmla="val 47239"/>
              <a:gd name="adj2" fmla="val 6342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2535" y="76200"/>
            <a:ext cx="6477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</a:p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3247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89804" y="536774"/>
            <a:ext cx="4590422" cy="60198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Thương nhau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tre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riêng</a:t>
            </a:r>
            <a:b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Luỹ thành từ đó mà nên hỡi người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Chẳng may thân gãy cành rơi</a:t>
            </a:r>
            <a:b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Vẫn nguyên cái gốc truyền đời cho măng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Nòi tre đâu chịu mọc cong</a:t>
            </a:r>
            <a:b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Chưa lên đã nhọn như chông lạ thường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Lưng trần phơi nắng phơi sương</a:t>
            </a:r>
            <a:b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manh áo cộc tre nhường cho con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Măng non là búp măng non</a:t>
            </a:r>
            <a:b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Đã mang dáng thẳng thân tròn của tre</a:t>
            </a:r>
            <a:b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qua đi, tháng qua đi</a:t>
            </a:r>
            <a:b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 già măng mọc có gì lạ đâu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sau,</a:t>
            </a:r>
            <a:b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sau,</a:t>
            </a:r>
            <a:b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sau...</a:t>
            </a:r>
            <a:b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Đất xanh tre mãi xanh màu tre xanh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81978" y="39312"/>
            <a:ext cx="2743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7255" y="228600"/>
            <a:ext cx="4492684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 xanh</a:t>
            </a:r>
            <a:b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Xanh tự bao giờ?</a:t>
            </a:r>
            <a:b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Chuyện ngày xưa... đã có bờ tre xanh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Thân gầy guộc, lá mong manh</a:t>
            </a:r>
            <a:b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Mà sao nên luỹ nên thành tre ơi?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đâu tre cũng xanh tươi</a:t>
            </a:r>
            <a:b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dù đất sỏi đất vôi bạc màu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gì đâu, có gì đâu</a:t>
            </a:r>
            <a:b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Mỡ màu ít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chắt dồn lâu hoá nhiều</a:t>
            </a:r>
            <a:b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Rễ siêng không ngại đất nghèo</a:t>
            </a:r>
            <a:b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 bao nhiêu rễ bấy nhiêu cần cù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Vươn mình trong gió tre đu</a:t>
            </a:r>
            <a:b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Cây kham khổ vẫn hát ru lá cành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nhiều nắng nỏ trời xanh</a:t>
            </a:r>
            <a:b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 xanh không đứng khuất mình bóng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râm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Bão bùng thân bọc lấy thân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Tay ôm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tay níu tre gần nhau th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553578" y="355829"/>
            <a:ext cx="0" cy="638169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894" y="53677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66"/>
                </a:solidFill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25908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66"/>
                </a:solidFill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20560" y="137210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66"/>
                </a:solidFill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10200" y="469585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66"/>
                </a:solidFill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87330" y="2148217"/>
            <a:ext cx="295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66"/>
                </a:solidFill>
              </a:rPr>
              <a:t>/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436478" y="1143000"/>
            <a:ext cx="295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66"/>
                </a:solidFill>
              </a:rPr>
              <a:t>/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848600" y="4495800"/>
            <a:ext cx="295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66"/>
                </a:solidFill>
              </a:rPr>
              <a:t>/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811883" y="5715000"/>
            <a:ext cx="295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66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40356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doors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ình ảnh cây tre với poster tuyết | Thư viện stock vector đẹp miễn ph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8743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533400" y="4267200"/>
            <a:ext cx="8305800" cy="1460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buFont typeface="Arial" charset="0"/>
              <a:buNone/>
              <a:defRPr/>
            </a:pPr>
            <a:r>
              <a:rPr lang="en-US" sz="3600" b="1" dirty="0" err="1" smtClean="0"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Đọc</a:t>
            </a:r>
            <a:r>
              <a:rPr lang="en-US" sz="3600" b="1" dirty="0" smtClean="0"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thơ</a:t>
            </a:r>
            <a:r>
              <a:rPr lang="en-US" sz="3600" b="1" dirty="0" smtClean="0"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với</a:t>
            </a:r>
            <a:r>
              <a:rPr lang="en-US" sz="3600" b="1" dirty="0" smtClean="0"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giọng</a:t>
            </a:r>
            <a:r>
              <a:rPr lang="en-US" sz="3600" b="1" dirty="0" smtClean="0"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đọc</a:t>
            </a:r>
            <a:r>
              <a:rPr lang="en-US" sz="3600" b="1" dirty="0" smtClean="0"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nhẹ</a:t>
            </a:r>
            <a:r>
              <a:rPr lang="en-US" sz="3600" b="1" dirty="0" smtClean="0"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nhàng</a:t>
            </a:r>
            <a:r>
              <a:rPr lang="en-US" sz="3600" b="1" dirty="0" smtClean="0"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cảm</a:t>
            </a:r>
            <a:r>
              <a:rPr lang="en-US" sz="3600" b="1" dirty="0" smtClean="0"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hứng</a:t>
            </a:r>
            <a:r>
              <a:rPr lang="en-US" sz="3600" b="1" dirty="0" smtClean="0"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ngợi</a:t>
            </a:r>
            <a:r>
              <a:rPr lang="en-US" sz="3600" b="1" dirty="0" smtClean="0"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 ca</a:t>
            </a:r>
            <a:endParaRPr lang="en-US" sz="3600" b="1" dirty="0">
              <a:latin typeface="Times New Roman" panose="02020603050405020304" pitchFamily="18" charset="0"/>
              <a:ea typeface="HP001 5Ha" pitchFamily="34" charset="-127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2535" y="457200"/>
            <a:ext cx="6477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</a:p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421010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68E7938-8027-4271-B776-D50A4A01E370}"/>
              </a:ext>
            </a:extLst>
          </p:cNvPr>
          <p:cNvSpPr txBox="1"/>
          <p:nvPr/>
        </p:nvSpPr>
        <p:spPr>
          <a:xfrm>
            <a:off x="93195" y="914400"/>
            <a:ext cx="5240805" cy="56323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 xanh</a:t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Xanh tự bao giờ?</a:t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Chuyện ngày xưa... đã có bờ tre xanh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Thân gầy guộc, lá mong manh</a:t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Mà sao nên luỹ nên thành tre ơi?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đâu tre cũng xanh tươi</a:t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dù đất sỏi đất vôi bạc màu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gì đâu, có gì đâu</a:t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Mỡ màu 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chắt dồn lâu hoá nhiều</a:t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Rễ siêng không ngại đất nghèo</a:t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 bao nhiêu rễ bấy nhiêu cần cù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Vươn mình trong gió tre đu</a:t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Cây kham khổ vẫn hát ru lá cành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94046" y="62248"/>
            <a:ext cx="13522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19596" y="507509"/>
            <a:ext cx="3466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 rot="5400000">
            <a:off x="5751036" y="3582250"/>
            <a:ext cx="2839640" cy="2381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5480648" y="2153524"/>
            <a:ext cx="169805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vi-VN" altLang="en-US" sz="2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1"/>
          <p:cNvSpPr txBox="1">
            <a:spLocks noChangeArrowheads="1"/>
          </p:cNvSpPr>
          <p:nvPr/>
        </p:nvSpPr>
        <p:spPr bwMode="auto">
          <a:xfrm>
            <a:off x="7567444" y="2118404"/>
            <a:ext cx="1393031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vi-VN" altLang="en-US" sz="2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5134421" y="2629604"/>
            <a:ext cx="209720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60363" algn="just"/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gầy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guộc</a:t>
            </a:r>
            <a:endParaRPr lang="vi-VN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5134421" y="3193401"/>
            <a:ext cx="209720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60363" algn="just"/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chắt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dồn</a:t>
            </a:r>
            <a:endParaRPr lang="vi-VN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5134421" y="3872091"/>
            <a:ext cx="209720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60363" algn="just"/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kham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khổ</a:t>
            </a:r>
            <a:endParaRPr lang="vi-VN" sz="2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1788816" y="4953000"/>
            <a:ext cx="10305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874416" y="6400800"/>
            <a:ext cx="10305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166714" y="2796011"/>
            <a:ext cx="10305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-14088" y="1092283"/>
            <a:ext cx="5334000" cy="5711417"/>
          </a:xfrm>
          <a:prstGeom prst="roundRect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8-Point Star 2"/>
          <p:cNvSpPr/>
          <p:nvPr/>
        </p:nvSpPr>
        <p:spPr>
          <a:xfrm>
            <a:off x="165575" y="685800"/>
            <a:ext cx="314510" cy="609600"/>
          </a:xfrm>
          <a:prstGeom prst="star8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</a:t>
            </a:r>
          </a:p>
        </p:txBody>
      </p:sp>
      <p:sp>
        <p:nvSpPr>
          <p:cNvPr id="23" name="8-Point Star 22"/>
          <p:cNvSpPr/>
          <p:nvPr/>
        </p:nvSpPr>
        <p:spPr>
          <a:xfrm>
            <a:off x="48937" y="3193401"/>
            <a:ext cx="314510" cy="609600"/>
          </a:xfrm>
          <a:prstGeom prst="star8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</a:t>
            </a: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4953000" y="5354573"/>
            <a:ext cx="470277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60363" algn="just"/>
            <a:r>
              <a:rPr lang="vi-V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Cây kham khổ vẫn hát ru lá cành</a:t>
            </a:r>
          </a:p>
          <a:p>
            <a:pPr indent="360363" algn="just"/>
            <a:endParaRPr lang="vi-VN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10"/>
          <p:cNvSpPr txBox="1">
            <a:spLocks noChangeArrowheads="1"/>
          </p:cNvSpPr>
          <p:nvPr/>
        </p:nvSpPr>
        <p:spPr bwMode="auto">
          <a:xfrm>
            <a:off x="5378258" y="4775482"/>
            <a:ext cx="169805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vi-VN" altLang="en-US" sz="2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08372" y="5354573"/>
            <a:ext cx="199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66"/>
                </a:solidFill>
              </a:rPr>
              <a:t>/ 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997719" y="6076890"/>
            <a:ext cx="199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66"/>
                </a:solidFill>
              </a:rPr>
              <a:t>/  </a:t>
            </a:r>
          </a:p>
        </p:txBody>
      </p:sp>
    </p:spTree>
    <p:extLst>
      <p:ext uri="{BB962C8B-B14F-4D97-AF65-F5344CB8AC3E}">
        <p14:creationId xmlns:p14="http://schemas.microsoft.com/office/powerpoint/2010/main" val="947335232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5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4163</TotalTime>
  <Words>997</Words>
  <Application>Microsoft Office PowerPoint</Application>
  <PresentationFormat>On-screen Show (4:3)</PresentationFormat>
  <Paragraphs>222</Paragraphs>
  <Slides>32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TB</dc:creator>
  <cp:lastModifiedBy>Windows User</cp:lastModifiedBy>
  <cp:revision>554</cp:revision>
  <dcterms:created xsi:type="dcterms:W3CDTF">2020-04-13T04:20:25Z</dcterms:created>
  <dcterms:modified xsi:type="dcterms:W3CDTF">2021-10-12T07:48:45Z</dcterms:modified>
</cp:coreProperties>
</file>